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1673" y="1371600"/>
            <a:ext cx="49606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Човек у </a:t>
            </a:r>
          </a:p>
          <a:p>
            <a:pPr algn="ctr"/>
            <a:r>
              <a:rPr lang="sr-Cyrl-R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Тоталном ) рату 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1673" y="228600"/>
            <a:ext cx="49606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Наука у служби рата 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763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dirty="0" smtClean="0">
                <a:solidFill>
                  <a:srgbClr val="FFFF00"/>
                </a:solidFill>
              </a:rPr>
              <a:t>Дешифровање  шифара-криптографија </a:t>
            </a:r>
            <a:r>
              <a:rPr lang="sr-Cyrl-RS" sz="24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sr-Cyrl-RS" sz="2000" dirty="0" smtClean="0"/>
              <a:t>Америчке и британске обавештајне снаге уједињене у јануару 1942. дешифровале јапанске шифре =победа на Мидвеју</a:t>
            </a:r>
            <a:r>
              <a:rPr lang="sr-Cyrl-RS" sz="2400" dirty="0" smtClean="0"/>
              <a:t> </a:t>
            </a:r>
            <a:r>
              <a:rPr lang="sr-Cyrl-RS" sz="2000" dirty="0" smtClean="0"/>
              <a:t>и</a:t>
            </a:r>
            <a:r>
              <a:rPr lang="sr-Cyrl-RS" sz="2400" dirty="0" smtClean="0"/>
              <a:t> </a:t>
            </a:r>
            <a:r>
              <a:rPr lang="sr-Cyrl-RS" sz="2000" dirty="0" smtClean="0"/>
              <a:t>каснјим борбама на Пацифику</a:t>
            </a:r>
            <a:endParaRPr lang="sr-Cyrl-RS" sz="2400" dirty="0" smtClean="0"/>
          </a:p>
          <a:p>
            <a:pPr>
              <a:buFont typeface="Wingdings" pitchFamily="2" charset="2"/>
              <a:buChar char="§"/>
            </a:pPr>
            <a:r>
              <a:rPr lang="sr-Cyrl-RS" sz="2000" dirty="0" smtClean="0"/>
              <a:t>Британски центар ,, Блечли парк” разбио 1943, немачку компликовану шифру </a:t>
            </a:r>
            <a:r>
              <a:rPr lang="sr-Cyrl-RS" sz="2000" i="1" dirty="0" smtClean="0"/>
              <a:t>Тритон </a:t>
            </a:r>
            <a:r>
              <a:rPr lang="sr-Cyrl-RS" sz="2000" dirty="0" smtClean="0"/>
              <a:t>што је омогућило победу у Нормандији и Европи.</a:t>
            </a:r>
          </a:p>
          <a:p>
            <a:r>
              <a:rPr lang="sr-Cyrl-R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Усавршен радар, тенкови, авиони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9624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Атомска бомба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r-Cyrl-RS" sz="2400" dirty="0" smtClean="0"/>
              <a:t>тим научника -пројекат </a:t>
            </a:r>
          </a:p>
          <a:p>
            <a:r>
              <a:rPr lang="sr-Cyrl-RS" sz="2400" dirty="0" smtClean="0"/>
              <a:t>од 1939 до 1945,  на иницијативу Алберта Ајнштајна, </a:t>
            </a:r>
            <a:r>
              <a:rPr lang="sr-Cyrl-RS" sz="2400" dirty="0" smtClean="0">
                <a:solidFill>
                  <a:srgbClr val="FFFF00"/>
                </a:solidFill>
              </a:rPr>
              <a:t>творцем се  сматра</a:t>
            </a:r>
            <a:r>
              <a:rPr lang="sr-Cyrl-RS" sz="2400" dirty="0" smtClean="0"/>
              <a:t>  амерички</a:t>
            </a:r>
          </a:p>
          <a:p>
            <a:r>
              <a:rPr lang="sr-Cyrl-RS" sz="2400" dirty="0" smtClean="0"/>
              <a:t> </a:t>
            </a:r>
            <a:r>
              <a:rPr lang="sr-Cyrl-RS" sz="2400" smtClean="0"/>
              <a:t>науничк </a:t>
            </a:r>
            <a:r>
              <a:rPr lang="sr-Cyrl-RS" sz="2400" smtClean="0"/>
              <a:t>јеврејеског </a:t>
            </a:r>
            <a:r>
              <a:rPr lang="sr-Cyrl-RS" sz="2400" dirty="0" smtClean="0"/>
              <a:t>порекла </a:t>
            </a:r>
          </a:p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Роберт Опенхајнер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Резултат слика за Роберт Опенхајм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733800"/>
            <a:ext cx="2362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00800" y="632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Роберт Опенхајнер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Нирнбешки процес</a:t>
            </a:r>
            <a:r>
              <a:rPr lang="sr-Cyrl-R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-од новебра 1945, до октобра 1946. </a:t>
            </a:r>
            <a:r>
              <a:rPr lang="sr-Cyrl-R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Међународни војни суд за ратне злочине 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Резултат слика за нирнбершки проц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59436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53340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Сви оптужени изјавили да се не осећају кривим осим Алберта Шпера  ,20  година провео у затвору Шпандау ,западни Берлин.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219200"/>
            <a:ext cx="2133600" cy="5415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Смртне казне изречене: </a:t>
            </a:r>
          </a:p>
          <a:p>
            <a:r>
              <a:rPr lang="sr-Cyrl-RS" sz="2400" dirty="0" smtClean="0"/>
              <a:t>Рибентропу, Герингу, Вилхему Кајтелу, Алфреду Розенбергу, Химлер извршио самоубиство</a:t>
            </a:r>
            <a:r>
              <a:rPr lang="sr-Cyrl-RS" dirty="0" smtClean="0"/>
              <a:t>; </a:t>
            </a:r>
          </a:p>
          <a:p>
            <a:r>
              <a:rPr lang="sr-Cyrl-RS" dirty="0" smtClean="0"/>
              <a:t>Ајхман побегао у Аргентину, Хирохиту није суђено.  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1673" y="1752600"/>
            <a:ext cx="49606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Хвала на пажњи! 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8943" y="2967335"/>
            <a:ext cx="50261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Аутор: </a:t>
            </a:r>
          </a:p>
          <a:p>
            <a:pPr algn="ctr"/>
            <a:r>
              <a:rPr lang="sr-Cyrl-R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Душица Максимовић</a:t>
            </a:r>
          </a:p>
          <a:p>
            <a:pPr algn="ctr"/>
            <a:endParaRPr lang="sr-Cyrl-RS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sr-Cyrl-R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2017.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1673" y="533400"/>
            <a:ext cx="4960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Нови поредак 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Немачка у окупираној Европи наметнула свој :</a:t>
            </a:r>
          </a:p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sr-Cyrl-R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Нови поредак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” –одбацивање демократије и свих демократских  установа, успостављање тоталитарног система власти, заснованог на идејама фашизма и нацизма;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0"/>
            <a:ext cx="883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Немачко интересно подручје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:присвајала подручја важна у војном и стратешком погледу, богата сировинама ( за војну индустрију) и изразито аграрне просторе ( за прехрану Немаца); Према Хитлеровом плану требало их је</a:t>
            </a:r>
            <a:r>
              <a:rPr lang="sr-Cyrl-R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германизовати –насељавањем немачког становништва.</a:t>
            </a:r>
          </a:p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Пљачка и експлоатација ; </a:t>
            </a:r>
          </a:p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1673" y="381000"/>
            <a:ext cx="49606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Окупациони режими 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Степен репресивности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(укидање политичких 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слобода ,грађанских права)</a:t>
            </a:r>
            <a:r>
              <a:rPr lang="sr-Cyrl-RS" sz="2400" dirty="0" smtClean="0"/>
              <a:t>  није био свуда исти ,зависио је од расних теорија.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dirty="0" smtClean="0"/>
              <a:t>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Репресија је била највећа у Пољској, Србији и западним деловима Совјетског савеза  због  става нациста  према  Словенима  као  ,,нижој раси “ којој је намењен  робовски  рад  и  постепено  нестајање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dirty="0" smtClean="0"/>
              <a:t>У Холандији и  Данској релативно блага јер су их сматрали германском нацијом, терор је био блажи и у Француској, Белгији  и Норвешкој: </a:t>
            </a:r>
            <a:endParaRPr lang="en-US" sz="2400" dirty="0"/>
          </a:p>
        </p:txBody>
      </p:sp>
      <p:pic>
        <p:nvPicPr>
          <p:cNvPr id="6146" name="Picture 2" descr="Резултат слика за Алфред Розенбе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1905000" cy="25336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219200"/>
            <a:ext cx="67818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</a:rPr>
              <a:t>Алфред Розенберг-главни идеолог расне теорије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24600" y="1371600"/>
            <a:ext cx="533400" cy="3810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1673" y="533400"/>
            <a:ext cx="49606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Колаборација 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Колаборација </a:t>
            </a:r>
          </a:p>
          <a:p>
            <a:r>
              <a:rPr lang="sr-Cyrl-RS" sz="2800" dirty="0" smtClean="0">
                <a:solidFill>
                  <a:srgbClr val="FFFF00"/>
                </a:solidFill>
              </a:rPr>
              <a:t>Квислинг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2971800" y="1600200"/>
            <a:ext cx="304800" cy="609600"/>
          </a:xfrm>
          <a:prstGeom prst="rightBrac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1676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rgbClr val="FFFF00"/>
                </a:solidFill>
              </a:rPr>
              <a:t>с</a:t>
            </a:r>
            <a:r>
              <a:rPr lang="sr-Cyrl-RS" sz="2400" dirty="0" smtClean="0">
                <a:solidFill>
                  <a:srgbClr val="FFFF00"/>
                </a:solidFill>
              </a:rPr>
              <a:t>араднивици окупатора (издајници)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Резултат 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2362200" cy="3019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Видкун Квислинг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норвешки премијер</a:t>
            </a:r>
            <a:r>
              <a:rPr lang="sr-Cyrl-RS" dirty="0" smtClean="0"/>
              <a:t>, синоним за сарадњу са окупатором.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2743200"/>
            <a:ext cx="2590800" cy="34778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Симпатизер нациста. Организовао прву марионетску владу.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Квислинг се трудио да у норвешко друштво, терором, усади  нацистичке принципе и праксу, и организовао прогоне Јевреја.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Резултат слика за анри филипп пет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38400"/>
            <a:ext cx="2514600" cy="3276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19800" y="5791200"/>
            <a:ext cx="25908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dirty="0" smtClean="0"/>
              <a:t>Г</a:t>
            </a:r>
            <a:r>
              <a:rPr lang="sr-Cyrl-RS" dirty="0" smtClean="0"/>
              <a:t>енерал Филип Петен,</a:t>
            </a:r>
          </a:p>
          <a:p>
            <a:r>
              <a:rPr lang="sr-Cyrl-CS" dirty="0" smtClean="0"/>
              <a:t>К</a:t>
            </a:r>
            <a:r>
              <a:rPr lang="sr-Cyrl-RS" dirty="0" smtClean="0"/>
              <a:t>вислиншка влада Француске у Вишију.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7772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Организовани злочини окупационих режима 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1" y="1371600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Прогон –хапшења демократа и комуниста –сматрали да су њихове идеје опасне по нацизам; 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799" y="2209800"/>
            <a:ext cx="88392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Холокауст</a:t>
            </a:r>
            <a:r>
              <a:rPr lang="sr-Cyrl-R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 </a:t>
            </a:r>
            <a:r>
              <a:rPr lang="sr-Cyrl-R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систематски прогон и убијање Јевреја ; 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Однос према Јеврејима почивао је на уверењу о њиховој историјској одговорности ,од смрти Исуса Христа до најновијег доба. Оптужени за заверу против немачког народа.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,,Коначно решење” јеврејског питања -1942. уништење јеврејског народа у гасним коморама ;главни идеолог и организатор Адолф Ајхман;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816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Поред бомбардовања градова логори : </a:t>
            </a:r>
            <a:r>
              <a:rPr lang="sr-Cyrl-RS" sz="2000" dirty="0" smtClean="0">
                <a:solidFill>
                  <a:srgbClr val="FFFF00"/>
                </a:solidFill>
              </a:rPr>
              <a:t>радни  логори </a:t>
            </a:r>
            <a:r>
              <a:rPr lang="sr-Cyrl-RS" sz="2000" dirty="0" smtClean="0"/>
              <a:t>за интернирце</a:t>
            </a:r>
            <a:r>
              <a:rPr lang="en-GB" sz="2000" dirty="0" smtClean="0"/>
              <a:t>-</a:t>
            </a:r>
            <a:r>
              <a:rPr lang="sr-Cyrl-RS" sz="2000" smtClean="0"/>
              <a:t>заробље војнике </a:t>
            </a:r>
            <a:r>
              <a:rPr lang="sr-Cyrl-RS" sz="2000" dirty="0" smtClean="0"/>
              <a:t>) и </a:t>
            </a:r>
            <a:r>
              <a:rPr lang="sr-Cyrl-RS" sz="2000" dirty="0" smtClean="0">
                <a:solidFill>
                  <a:srgbClr val="FFFF00"/>
                </a:solidFill>
              </a:rPr>
              <a:t>концентрационе логоре </a:t>
            </a:r>
            <a:r>
              <a:rPr lang="sr-Cyrl-RS" sz="2000" dirty="0" smtClean="0"/>
              <a:t>који се претварају у логоре </a:t>
            </a:r>
            <a:r>
              <a:rPr lang="sr-Cyrl-RS" sz="2000" dirty="0" smtClean="0">
                <a:solidFill>
                  <a:srgbClr val="FFFF00"/>
                </a:solidFill>
              </a:rPr>
              <a:t>смрти</a:t>
            </a:r>
            <a:r>
              <a:rPr lang="sr-Cyrl-RS" sz="2000" dirty="0" smtClean="0"/>
              <a:t>. Најозлоглашенији</a:t>
            </a:r>
            <a:r>
              <a:rPr lang="sr-Cyrl-RS" dirty="0" smtClean="0"/>
              <a:t>: 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Аушвиц</a:t>
            </a:r>
            <a:r>
              <a:rPr lang="sr-Cyrl-RS" dirty="0" smtClean="0"/>
              <a:t> и </a:t>
            </a:r>
            <a:r>
              <a:rPr lang="sr-Cyrl-RS" dirty="0" smtClean="0">
                <a:solidFill>
                  <a:srgbClr val="FFFF00"/>
                </a:solidFill>
              </a:rPr>
              <a:t>Треблинка</a:t>
            </a:r>
            <a:r>
              <a:rPr lang="sr-Cyrl-RS" dirty="0" smtClean="0"/>
              <a:t> у Пољској, </a:t>
            </a:r>
            <a:r>
              <a:rPr lang="sr-Cyrl-RS" dirty="0" smtClean="0">
                <a:solidFill>
                  <a:srgbClr val="FFFF00"/>
                </a:solidFill>
              </a:rPr>
              <a:t>Дахау</a:t>
            </a:r>
            <a:r>
              <a:rPr lang="sr-Cyrl-RS" dirty="0" smtClean="0"/>
              <a:t> и </a:t>
            </a:r>
            <a:r>
              <a:rPr lang="sr-Cyrl-RS" dirty="0" smtClean="0">
                <a:solidFill>
                  <a:srgbClr val="FFFF00"/>
                </a:solidFill>
              </a:rPr>
              <a:t>Бунхевалд </a:t>
            </a:r>
            <a:r>
              <a:rPr lang="sr-Cyrl-RS" dirty="0" smtClean="0"/>
              <a:t>у Немакој, </a:t>
            </a:r>
            <a:r>
              <a:rPr lang="sr-Cyrl-RS" dirty="0" smtClean="0">
                <a:solidFill>
                  <a:srgbClr val="FFFF00"/>
                </a:solidFill>
              </a:rPr>
              <a:t>Матхаузен</a:t>
            </a:r>
            <a:r>
              <a:rPr lang="sr-Cyrl-RS" dirty="0" smtClean="0"/>
              <a:t>-Аустрија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Резултат слика за аушвиц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4476750" cy="2819400"/>
          </a:xfrm>
          <a:prstGeom prst="rect">
            <a:avLst/>
          </a:prstGeom>
          <a:noFill/>
        </p:spPr>
      </p:pic>
      <p:pic>
        <p:nvPicPr>
          <p:cNvPr id="3082" name="Picture 10" descr="Сродна сл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4038600" cy="2819401"/>
          </a:xfrm>
          <a:prstGeom prst="rect">
            <a:avLst/>
          </a:prstGeom>
          <a:noFill/>
        </p:spPr>
      </p:pic>
      <p:pic>
        <p:nvPicPr>
          <p:cNvPr id="3084" name="Picture 12" descr="Резултат слика за аушвиц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0"/>
            <a:ext cx="2362200" cy="1562100"/>
          </a:xfrm>
          <a:prstGeom prst="rect">
            <a:avLst/>
          </a:prstGeom>
          <a:noFill/>
        </p:spPr>
      </p:pic>
      <p:pic>
        <p:nvPicPr>
          <p:cNvPr id="3086" name="Picture 14" descr="Резултат слика за аушвиц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600200"/>
            <a:ext cx="3886200" cy="2057400"/>
          </a:xfrm>
          <a:prstGeom prst="rect">
            <a:avLst/>
          </a:prstGeom>
          <a:noFill/>
        </p:spPr>
      </p:pic>
      <p:pic>
        <p:nvPicPr>
          <p:cNvPr id="3088" name="Picture 16" descr="Резултат слика за аушвиц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4400550" cy="26098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9580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Аушвиц</a:t>
            </a:r>
            <a:r>
              <a:rPr lang="sr-Cyrl-RS" dirty="0" smtClean="0"/>
              <a:t>-,,Рад ослобођа”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943600" y="609600"/>
            <a:ext cx="4572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2971800"/>
            <a:ext cx="46482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 холокауста-27.јануар 1945. Риси ослободили преживеле логораше.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914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Најозлоглашенији</a:t>
            </a:r>
          </a:p>
          <a:p>
            <a:r>
              <a:rPr lang="sr-Cyrl-R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логор смрти.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</a:rPr>
              <a:t>Гето-затворена четврт града: Најпознатији Варшавски гето ;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Филм ,,Пијаниста “ по истинтој причи- Владислав Шпилман (аутобиографија) </a:t>
            </a:r>
            <a:endParaRPr lang="en-US" sz="2400" dirty="0"/>
          </a:p>
        </p:txBody>
      </p:sp>
      <p:pic>
        <p:nvPicPr>
          <p:cNvPr id="22530" name="Picture 2" descr="Резултат слика за филм пијани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343400" cy="2819400"/>
          </a:xfrm>
          <a:prstGeom prst="rect">
            <a:avLst/>
          </a:prstGeom>
          <a:noFill/>
        </p:spPr>
      </p:pic>
      <p:pic>
        <p:nvPicPr>
          <p:cNvPr id="22532" name="Picture 4" descr="Резултат слика за филм пијани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40386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5029200"/>
            <a:ext cx="8686799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Геноцид-масовни злочини с циљем потпуног или делимичног уништавања једног народа;</a:t>
            </a:r>
          </a:p>
          <a:p>
            <a:r>
              <a:rPr lang="sr-Cyrl-R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Највише Јевреји, Роми и Словени : Срби , Пољаци и Руси;</a:t>
            </a:r>
            <a:endParaRPr lang="sr-Cyrl-RS" sz="2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Cyrl-R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Cyrl-RS" sz="2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тат слика за оскар шиндл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5146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352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Оскар Шиндлер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Резултат слика за филм шиндлерова листа"/>
          <p:cNvPicPr>
            <a:picLocks noChangeAspect="1" noChangeArrowheads="1"/>
          </p:cNvPicPr>
          <p:nvPr/>
        </p:nvPicPr>
        <p:blipFill>
          <a:blip r:embed="rId3" cstate="print"/>
          <a:srcRect b="19392"/>
          <a:stretch>
            <a:fillRect/>
          </a:stretch>
        </p:blipFill>
        <p:spPr bwMode="auto">
          <a:xfrm>
            <a:off x="3200400" y="228600"/>
            <a:ext cx="2514600" cy="3124200"/>
          </a:xfrm>
          <a:prstGeom prst="rect">
            <a:avLst/>
          </a:prstGeom>
          <a:noFill/>
        </p:spPr>
      </p:pic>
      <p:pic>
        <p:nvPicPr>
          <p:cNvPr id="2054" name="Picture 6" descr="Резултат слика за филм шиндлерова лис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505200"/>
            <a:ext cx="5105400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962400"/>
            <a:ext cx="3276600" cy="28623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Спасо 1.200 Јевреја  под изговором да су му неопходни за рад у његовој фабрици оружја у Чешкој и Пољској.  По књизи Тома Кинелија ,,Шиндлерова листа” Спилберг снимио истомени  филм 1993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2058" name="Picture 10" descr="Резултат слика за филм шиндлерова лис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8600"/>
            <a:ext cx="2514600" cy="33432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доктор јозеф менге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2952750" cy="5133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562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Јозеф Менгеле-,,Анђео смрти”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990600"/>
            <a:ext cx="5181600" cy="45243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Нацистики  лекар који је стекао надимак </a:t>
            </a:r>
            <a:r>
              <a:rPr lang="sr-Cyrl-CS" sz="2400" i="1" dirty="0" smtClean="0"/>
              <a:t>Анђео смрти</a:t>
            </a:r>
            <a:r>
              <a:rPr lang="sr-Cyrl-CS" sz="2400" dirty="0" smtClean="0"/>
              <a:t> због свог рада у Аушвицу ( 1943-1945) и другим концентрационим логорима. Вршио  медицинске експерименте  на  живим људима, између осталог да открије генетски код за рађање близанаца, како би повећао број нациста. Побегао  у Аргентину, никад није одговарао за злочине. </a:t>
            </a:r>
          </a:p>
          <a:p>
            <a:r>
              <a:rPr lang="sr-Cyrl-CS" sz="2400" dirty="0" smtClean="0"/>
              <a:t>Филм ,, Момци из Бразила”  </a:t>
            </a:r>
            <a:endParaRPr lang="en-US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602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46</cp:revision>
  <dcterms:created xsi:type="dcterms:W3CDTF">2006-08-16T00:00:00Z</dcterms:created>
  <dcterms:modified xsi:type="dcterms:W3CDTF">2017-04-20T13:25:23Z</dcterms:modified>
</cp:coreProperties>
</file>